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6858000" cx="12192000"/>
  <p:notesSz cx="6858000" cy="9144000"/>
  <p:embeddedFontLst>
    <p:embeddedFont>
      <p:font typeface="Charm"/>
      <p:regular r:id="rId25"/>
      <p:bold r:id="rId26"/>
    </p:embeddedFont>
    <p:embeddedFont>
      <p:font typeface="Lustria"/>
      <p:regular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8" roundtripDataSignature="AMtx7mhgH7QmX1OE/Sc5c+AXE8H9yxRf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Charm-bold.fntdata"/><Relationship Id="rId25" Type="http://schemas.openxmlformats.org/officeDocument/2006/relationships/font" Target="fonts/Charm-regular.fntdata"/><Relationship Id="rId28" Type="http://customschemas.google.com/relationships/presentationmetadata" Target="metadata"/><Relationship Id="rId27" Type="http://schemas.openxmlformats.org/officeDocument/2006/relationships/font" Target="fonts/Lustria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11579cda5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311579cda57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16dc901a21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316dc901a21_2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2"/>
          <p:cNvSpPr txBox="1"/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Lustria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2"/>
          <p:cNvSpPr txBox="1"/>
          <p:nvPr>
            <p:ph idx="1" type="subTitle"/>
          </p:nvPr>
        </p:nvSpPr>
        <p:spPr>
          <a:xfrm>
            <a:off x="1370693" y="359833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2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2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2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panorámica con descripción">
  <p:cSld name="Imagen panorámica con descripción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panoPhotoInset.png" id="72" name="Google Shape;72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3883" y="547807"/>
            <a:ext cx="10141799" cy="381680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3"/>
          <p:cNvSpPr txBox="1"/>
          <p:nvPr>
            <p:ph type="title"/>
          </p:nvPr>
        </p:nvSpPr>
        <p:spPr>
          <a:xfrm>
            <a:off x="913806" y="4565255"/>
            <a:ext cx="10355326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ustria"/>
              <a:buNone/>
              <a:defRPr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3"/>
          <p:cNvSpPr/>
          <p:nvPr>
            <p:ph idx="2" type="pic"/>
          </p:nvPr>
        </p:nvSpPr>
        <p:spPr>
          <a:xfrm>
            <a:off x="1169349" y="695009"/>
            <a:ext cx="9845346" cy="3525671"/>
          </a:xfrm>
          <a:prstGeom prst="rect">
            <a:avLst/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75" name="Google Shape;75;p33"/>
          <p:cNvSpPr txBox="1"/>
          <p:nvPr>
            <p:ph idx="1" type="body"/>
          </p:nvPr>
        </p:nvSpPr>
        <p:spPr>
          <a:xfrm>
            <a:off x="913795" y="5108728"/>
            <a:ext cx="10353762" cy="682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76" name="Google Shape;76;p33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3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3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escripción">
  <p:cSld name="Título y descripción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4"/>
          <p:cNvSpPr txBox="1"/>
          <p:nvPr>
            <p:ph type="title"/>
          </p:nvPr>
        </p:nvSpPr>
        <p:spPr>
          <a:xfrm>
            <a:off x="913795" y="608437"/>
            <a:ext cx="10353762" cy="35343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ustria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4"/>
          <p:cNvSpPr txBox="1"/>
          <p:nvPr>
            <p:ph idx="1" type="body"/>
          </p:nvPr>
        </p:nvSpPr>
        <p:spPr>
          <a:xfrm>
            <a:off x="913794" y="4295180"/>
            <a:ext cx="10353763" cy="150182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82" name="Google Shape;82;p34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4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4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 con descripción">
  <p:cSld name="Cita con descripció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5"/>
          <p:cNvSpPr txBox="1"/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ustria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5"/>
          <p:cNvSpPr txBox="1"/>
          <p:nvPr>
            <p:ph idx="1" type="body"/>
          </p:nvPr>
        </p:nvSpPr>
        <p:spPr>
          <a:xfrm>
            <a:off x="1720644" y="3610032"/>
            <a:ext cx="8752299" cy="532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88" name="Google Shape;88;p35"/>
          <p:cNvSpPr txBox="1"/>
          <p:nvPr>
            <p:ph idx="2" type="body"/>
          </p:nvPr>
        </p:nvSpPr>
        <p:spPr>
          <a:xfrm>
            <a:off x="913794" y="4304353"/>
            <a:ext cx="10353763" cy="148949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89" name="Google Shape;89;p35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5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35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35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Lustria"/>
              <a:buNone/>
            </a:pPr>
            <a:r>
              <a:rPr b="0" lang="en-US" sz="8000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“</a:t>
            </a:r>
            <a:endParaRPr/>
          </a:p>
        </p:txBody>
      </p:sp>
      <p:sp>
        <p:nvSpPr>
          <p:cNvPr id="93" name="Google Shape;93;p35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Lustria"/>
              <a:buNone/>
            </a:pPr>
            <a:r>
              <a:rPr b="0" lang="en-US" sz="8000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jeta de nombre">
  <p:cSld name="Tarjeta de nombr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6"/>
          <p:cNvSpPr txBox="1"/>
          <p:nvPr>
            <p:ph type="title"/>
          </p:nvPr>
        </p:nvSpPr>
        <p:spPr>
          <a:xfrm>
            <a:off x="913794" y="2126942"/>
            <a:ext cx="10353763" cy="251183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ustria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6"/>
          <p:cNvSpPr txBox="1"/>
          <p:nvPr>
            <p:ph idx="1" type="body"/>
          </p:nvPr>
        </p:nvSpPr>
        <p:spPr>
          <a:xfrm>
            <a:off x="913784" y="4650556"/>
            <a:ext cx="10352199" cy="11406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97" name="Google Shape;97;p36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6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6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a 3">
  <p:cSld name="Columna 3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7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37"/>
          <p:cNvSpPr txBox="1"/>
          <p:nvPr>
            <p:ph idx="1" type="body"/>
          </p:nvPr>
        </p:nvSpPr>
        <p:spPr>
          <a:xfrm>
            <a:off x="913795" y="1885950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03" name="Google Shape;103;p37"/>
          <p:cNvSpPr txBox="1"/>
          <p:nvPr>
            <p:ph idx="2" type="body"/>
          </p:nvPr>
        </p:nvSpPr>
        <p:spPr>
          <a:xfrm>
            <a:off x="913795" y="2571750"/>
            <a:ext cx="3300984" cy="3219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04" name="Google Shape;104;p37"/>
          <p:cNvSpPr txBox="1"/>
          <p:nvPr>
            <p:ph idx="3" type="body"/>
          </p:nvPr>
        </p:nvSpPr>
        <p:spPr>
          <a:xfrm>
            <a:off x="4446711" y="1885950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05" name="Google Shape;105;p37"/>
          <p:cNvSpPr txBox="1"/>
          <p:nvPr>
            <p:ph idx="4" type="body"/>
          </p:nvPr>
        </p:nvSpPr>
        <p:spPr>
          <a:xfrm>
            <a:off x="4441435" y="2571750"/>
            <a:ext cx="3300984" cy="3219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06" name="Google Shape;106;p37"/>
          <p:cNvSpPr txBox="1"/>
          <p:nvPr>
            <p:ph idx="5" type="body"/>
          </p:nvPr>
        </p:nvSpPr>
        <p:spPr>
          <a:xfrm>
            <a:off x="7966572" y="1885950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07" name="Google Shape;107;p37"/>
          <p:cNvSpPr txBox="1"/>
          <p:nvPr>
            <p:ph idx="6" type="body"/>
          </p:nvPr>
        </p:nvSpPr>
        <p:spPr>
          <a:xfrm>
            <a:off x="7966572" y="2571750"/>
            <a:ext cx="3300984" cy="3219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08" name="Google Shape;108;p37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37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37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a de imagen 3">
  <p:cSld name="Columna de imagen 3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3colPhotoInset.png" id="112" name="Google Shape;112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7962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3colPhotoInset.png" id="113" name="Google Shape;113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03800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3colPhotoInset.png" id="114" name="Google Shape;114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6051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38"/>
          <p:cNvSpPr txBox="1"/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38"/>
          <p:cNvSpPr txBox="1"/>
          <p:nvPr>
            <p:ph idx="1" type="body"/>
          </p:nvPr>
        </p:nvSpPr>
        <p:spPr>
          <a:xfrm>
            <a:off x="913795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17" name="Google Shape;117;p38"/>
          <p:cNvSpPr/>
          <p:nvPr>
            <p:ph idx="2" type="pic"/>
          </p:nvPr>
        </p:nvSpPr>
        <p:spPr>
          <a:xfrm>
            <a:off x="1018102" y="1938918"/>
            <a:ext cx="3092368" cy="160295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118" name="Google Shape;118;p38"/>
          <p:cNvSpPr txBox="1"/>
          <p:nvPr>
            <p:ph idx="3" type="body"/>
          </p:nvPr>
        </p:nvSpPr>
        <p:spPr>
          <a:xfrm>
            <a:off x="913795" y="4480368"/>
            <a:ext cx="3300984" cy="13108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19" name="Google Shape;119;p38"/>
          <p:cNvSpPr txBox="1"/>
          <p:nvPr>
            <p:ph idx="4" type="body"/>
          </p:nvPr>
        </p:nvSpPr>
        <p:spPr>
          <a:xfrm>
            <a:off x="4442788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20" name="Google Shape;120;p38"/>
          <p:cNvSpPr/>
          <p:nvPr>
            <p:ph idx="5" type="pic"/>
          </p:nvPr>
        </p:nvSpPr>
        <p:spPr>
          <a:xfrm>
            <a:off x="4545743" y="1939094"/>
            <a:ext cx="3092368" cy="160816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121" name="Google Shape;121;p38"/>
          <p:cNvSpPr txBox="1"/>
          <p:nvPr>
            <p:ph idx="6" type="body"/>
          </p:nvPr>
        </p:nvSpPr>
        <p:spPr>
          <a:xfrm>
            <a:off x="4441435" y="4480367"/>
            <a:ext cx="3300984" cy="13108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22" name="Google Shape;122;p38"/>
          <p:cNvSpPr txBox="1"/>
          <p:nvPr>
            <p:ph idx="7" type="body"/>
          </p:nvPr>
        </p:nvSpPr>
        <p:spPr>
          <a:xfrm>
            <a:off x="7966697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23" name="Google Shape;123;p38"/>
          <p:cNvSpPr/>
          <p:nvPr>
            <p:ph idx="8" type="pic"/>
          </p:nvPr>
        </p:nvSpPr>
        <p:spPr>
          <a:xfrm>
            <a:off x="8075698" y="1934432"/>
            <a:ext cx="3092368" cy="160729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124" name="Google Shape;124;p38"/>
          <p:cNvSpPr txBox="1"/>
          <p:nvPr>
            <p:ph idx="9" type="body"/>
          </p:nvPr>
        </p:nvSpPr>
        <p:spPr>
          <a:xfrm>
            <a:off x="7966572" y="4480365"/>
            <a:ext cx="3300984" cy="131083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25" name="Google Shape;125;p38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8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8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9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39"/>
          <p:cNvSpPr txBox="1"/>
          <p:nvPr>
            <p:ph idx="1" type="body"/>
          </p:nvPr>
        </p:nvSpPr>
        <p:spPr>
          <a:xfrm rot="5400000">
            <a:off x="4061301" y="-1415056"/>
            <a:ext cx="4058751" cy="103537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131" name="Google Shape;131;p39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9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9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0"/>
          <p:cNvSpPr txBox="1"/>
          <p:nvPr>
            <p:ph type="title"/>
          </p:nvPr>
        </p:nvSpPr>
        <p:spPr>
          <a:xfrm rot="5400000">
            <a:off x="7534511" y="2058156"/>
            <a:ext cx="5181601" cy="228448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40"/>
          <p:cNvSpPr txBox="1"/>
          <p:nvPr>
            <p:ph idx="1" type="body"/>
          </p:nvPr>
        </p:nvSpPr>
        <p:spPr>
          <a:xfrm rot="5400000">
            <a:off x="2281431" y="-758036"/>
            <a:ext cx="5181601" cy="7916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137" name="Google Shape;137;p40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40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40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3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3"/>
          <p:cNvSpPr txBox="1"/>
          <p:nvPr>
            <p:ph idx="1" type="body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20" name="Google Shape;20;p23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3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3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6"/>
          <p:cNvSpPr txBox="1"/>
          <p:nvPr>
            <p:ph type="title"/>
          </p:nvPr>
        </p:nvSpPr>
        <p:spPr>
          <a:xfrm>
            <a:off x="1295401" y="1761067"/>
            <a:ext cx="9590550" cy="182881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6"/>
          <p:cNvSpPr txBox="1"/>
          <p:nvPr>
            <p:ph idx="1" type="body"/>
          </p:nvPr>
        </p:nvSpPr>
        <p:spPr>
          <a:xfrm>
            <a:off x="1295401" y="3589879"/>
            <a:ext cx="9590550" cy="150705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98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26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6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6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7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7"/>
          <p:cNvSpPr txBox="1"/>
          <p:nvPr>
            <p:ph idx="1" type="body"/>
          </p:nvPr>
        </p:nvSpPr>
        <p:spPr>
          <a:xfrm>
            <a:off x="913795" y="1732449"/>
            <a:ext cx="5060497" cy="40587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32" name="Google Shape;32;p27"/>
          <p:cNvSpPr txBox="1"/>
          <p:nvPr>
            <p:ph idx="2" type="body"/>
          </p:nvPr>
        </p:nvSpPr>
        <p:spPr>
          <a:xfrm>
            <a:off x="6202892" y="1732449"/>
            <a:ext cx="5064665" cy="40587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33" name="Google Shape;33;p27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7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7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compPhotoInset.png" id="37" name="Google Shape;3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3795" y="1734506"/>
            <a:ext cx="5089072" cy="41487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compPhotoInset.png" id="38" name="Google Shape;38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8485" y="1734506"/>
            <a:ext cx="5089072" cy="414876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28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8"/>
          <p:cNvSpPr txBox="1"/>
          <p:nvPr>
            <p:ph idx="1" type="body"/>
          </p:nvPr>
        </p:nvSpPr>
        <p:spPr>
          <a:xfrm>
            <a:off x="1005872" y="1835254"/>
            <a:ext cx="4876344" cy="54488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41" name="Google Shape;41;p28"/>
          <p:cNvSpPr txBox="1"/>
          <p:nvPr>
            <p:ph idx="2" type="body"/>
          </p:nvPr>
        </p:nvSpPr>
        <p:spPr>
          <a:xfrm>
            <a:off x="1005872" y="2380137"/>
            <a:ext cx="4876344" cy="341106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indent="-299719" lvl="1" marL="914400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indent="-290830" lvl="2" marL="137160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indent="-281939" lvl="3" marL="1828800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indent="-281939" lvl="4" marL="2286000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42" name="Google Shape;42;p28"/>
          <p:cNvSpPr txBox="1"/>
          <p:nvPr>
            <p:ph idx="3" type="body"/>
          </p:nvPr>
        </p:nvSpPr>
        <p:spPr>
          <a:xfrm>
            <a:off x="6294967" y="1835254"/>
            <a:ext cx="4895330" cy="5448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43" name="Google Shape;43;p28"/>
          <p:cNvSpPr txBox="1"/>
          <p:nvPr>
            <p:ph idx="4" type="body"/>
          </p:nvPr>
        </p:nvSpPr>
        <p:spPr>
          <a:xfrm>
            <a:off x="6294967" y="2380137"/>
            <a:ext cx="4895330" cy="341106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indent="-299719" lvl="1" marL="914400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indent="-290830" lvl="2" marL="137160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indent="-281939" lvl="3" marL="1828800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indent="-281939" lvl="4" marL="2286000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44" name="Google Shape;44;p28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8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8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9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9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9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9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0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0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0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1"/>
          <p:cNvSpPr txBox="1"/>
          <p:nvPr>
            <p:ph type="title"/>
          </p:nvPr>
        </p:nvSpPr>
        <p:spPr>
          <a:xfrm>
            <a:off x="913795" y="609600"/>
            <a:ext cx="3706889" cy="182191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ustria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1"/>
          <p:cNvSpPr txBox="1"/>
          <p:nvPr>
            <p:ph idx="1" type="body"/>
          </p:nvPr>
        </p:nvSpPr>
        <p:spPr>
          <a:xfrm>
            <a:off x="4855633" y="609600"/>
            <a:ext cx="6411924" cy="5181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59" name="Google Shape;59;p31"/>
          <p:cNvSpPr txBox="1"/>
          <p:nvPr>
            <p:ph idx="2" type="body"/>
          </p:nvPr>
        </p:nvSpPr>
        <p:spPr>
          <a:xfrm>
            <a:off x="913795" y="2431518"/>
            <a:ext cx="3706889" cy="335968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60" name="Google Shape;60;p31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1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1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vertPhotoInset.png" id="64" name="Google Shape;64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93665" y="609600"/>
            <a:ext cx="3584166" cy="520483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32"/>
          <p:cNvSpPr txBox="1"/>
          <p:nvPr>
            <p:ph type="title"/>
          </p:nvPr>
        </p:nvSpPr>
        <p:spPr>
          <a:xfrm>
            <a:off x="913795" y="609923"/>
            <a:ext cx="5934949" cy="182933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ustria"/>
              <a:buNone/>
              <a:defRPr b="0"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2"/>
          <p:cNvSpPr/>
          <p:nvPr>
            <p:ph idx="2" type="pic"/>
          </p:nvPr>
        </p:nvSpPr>
        <p:spPr>
          <a:xfrm>
            <a:off x="7442551" y="763702"/>
            <a:ext cx="3275751" cy="4912822"/>
          </a:xfrm>
          <a:prstGeom prst="rect">
            <a:avLst/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67" name="Google Shape;67;p32"/>
          <p:cNvSpPr txBox="1"/>
          <p:nvPr>
            <p:ph idx="1" type="body"/>
          </p:nvPr>
        </p:nvSpPr>
        <p:spPr>
          <a:xfrm>
            <a:off x="913795" y="2439261"/>
            <a:ext cx="5934949" cy="337613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68" name="Google Shape;68;p32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2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2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 b="0" i="0" sz="4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◈"/>
              <a:defRPr b="0" i="0" sz="20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-30861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🞚"/>
              <a:defRPr b="0" i="0" sz="18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-299719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b="0" i="0" sz="16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-29083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🞚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-290829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-290829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-290829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-290829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-290829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8" name="Google Shape;8;p21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9" name="Google Shape;9;p21"/>
          <p:cNvSpPr txBox="1"/>
          <p:nvPr>
            <p:ph idx="11" type="ftr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0" name="Google Shape;10;p21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spd="slow">
    <p:wipe dir="l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g"/><Relationship Id="rId4" Type="http://schemas.openxmlformats.org/officeDocument/2006/relationships/image" Target="../media/image4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g"/><Relationship Id="rId4" Type="http://schemas.openxmlformats.org/officeDocument/2006/relationships/image" Target="../media/image4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Relationship Id="rId4" Type="http://schemas.openxmlformats.org/officeDocument/2006/relationships/image" Target="../media/image25.png"/><Relationship Id="rId5" Type="http://schemas.openxmlformats.org/officeDocument/2006/relationships/image" Target="../media/image31.png"/><Relationship Id="rId6" Type="http://schemas.openxmlformats.org/officeDocument/2006/relationships/image" Target="../media/image36.png"/><Relationship Id="rId7" Type="http://schemas.openxmlformats.org/officeDocument/2006/relationships/image" Target="../media/image4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jpg"/><Relationship Id="rId4" Type="http://schemas.openxmlformats.org/officeDocument/2006/relationships/image" Target="../media/image27.png"/><Relationship Id="rId9" Type="http://schemas.openxmlformats.org/officeDocument/2006/relationships/image" Target="../media/image43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42.png"/><Relationship Id="rId8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jpg"/><Relationship Id="rId4" Type="http://schemas.openxmlformats.org/officeDocument/2006/relationships/image" Target="../media/image16.jpg"/><Relationship Id="rId5" Type="http://schemas.openxmlformats.org/officeDocument/2006/relationships/image" Target="../media/image15.jpg"/><Relationship Id="rId6" Type="http://schemas.openxmlformats.org/officeDocument/2006/relationships/image" Target="../media/image2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1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1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9.jp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45.png"/><Relationship Id="rId13" Type="http://schemas.openxmlformats.org/officeDocument/2006/relationships/image" Target="../media/image19.jpg"/><Relationship Id="rId1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image" Target="../media/image41.png"/><Relationship Id="rId8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6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Relationship Id="rId8" Type="http://schemas.openxmlformats.org/officeDocument/2006/relationships/image" Target="../media/image1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9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"/>
          <p:cNvSpPr txBox="1"/>
          <p:nvPr/>
        </p:nvSpPr>
        <p:spPr>
          <a:xfrm>
            <a:off x="1219200" y="1315705"/>
            <a:ext cx="9753599" cy="20406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PROYECTO “CHRONICLES TCG”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PRESENTACIÓN FINAL CAPSTONE</a:t>
            </a:r>
            <a:endParaRPr/>
          </a:p>
        </p:txBody>
      </p:sp>
      <p:pic>
        <p:nvPicPr>
          <p:cNvPr descr="EscuelaIT Duoc UC - Escuela de Informática y Telecomunicaciones Duoc UC - Duoc  UC | LinkedIn" id="145" name="Google Shape;14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094562"/>
            <a:ext cx="4141760" cy="76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81" name="Google Shape;28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50594" y="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0"/>
          <p:cNvSpPr txBox="1"/>
          <p:nvPr/>
        </p:nvSpPr>
        <p:spPr>
          <a:xfrm>
            <a:off x="-1" y="878657"/>
            <a:ext cx="1219199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Metodología SCRUM</a:t>
            </a: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0"/>
          <p:cNvSpPr txBox="1"/>
          <p:nvPr/>
        </p:nvSpPr>
        <p:spPr>
          <a:xfrm>
            <a:off x="1061048" y="1906438"/>
            <a:ext cx="10506974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 desarrollo del proyecto sigue una metodología ágil, permitiendo iteraciones rápidas y mejoras continúas basadas en pruebas y feedback de los usuarios. </a:t>
            </a: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Hasta el momento, se han completado los siguientes sprints</a:t>
            </a:r>
            <a:r>
              <a:rPr b="0" i="0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Sprint 1: Documentación del proyecto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Sprint 2: Definición de requerimientos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Sprint</a:t>
            </a: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3 al 7</a:t>
            </a:r>
            <a:r>
              <a:rPr b="0" i="0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Desarrollo de las mecánicas del videojuego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88" name="Google Shape;28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56688" y="-22451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1"/>
          <p:cNvSpPr txBox="1"/>
          <p:nvPr/>
        </p:nvSpPr>
        <p:spPr>
          <a:xfrm>
            <a:off x="1" y="1155656"/>
            <a:ext cx="1219199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Cronograma para el desarrollo del proyecto</a:t>
            </a:r>
            <a:endParaRPr/>
          </a:p>
        </p:txBody>
      </p:sp>
      <p:sp>
        <p:nvSpPr>
          <p:cNvPr id="290" name="Google Shape;290;p11"/>
          <p:cNvSpPr/>
          <p:nvPr/>
        </p:nvSpPr>
        <p:spPr>
          <a:xfrm>
            <a:off x="1078061" y="3060546"/>
            <a:ext cx="9053491" cy="1477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Definición de requisitos 24/09/24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Diseño de la arquitectura del juego 08/10/24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Diseño del sistema del juego de cartas 12/10/24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Pruebas Internas del Juego 20/11/24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Beta Testing 30/11/24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95" name="Google Shape;29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50594" y="0"/>
            <a:ext cx="3141406" cy="785352"/>
          </a:xfrm>
          <a:prstGeom prst="rect">
            <a:avLst/>
          </a:prstGeom>
          <a:noFill/>
          <a:ln cap="flat" cmpd="sng" w="38100">
            <a:solidFill>
              <a:srgbClr val="73738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6" name="Google Shape;296;p12"/>
          <p:cNvSpPr txBox="1"/>
          <p:nvPr/>
        </p:nvSpPr>
        <p:spPr>
          <a:xfrm>
            <a:off x="-132875" y="243655"/>
            <a:ext cx="12192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Arquitectura del software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4825" y="1708255"/>
            <a:ext cx="8448082" cy="4752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302" name="Google Shape;302;g311579cda57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56688" y="-22451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311579cda57_0_5"/>
          <p:cNvSpPr txBox="1"/>
          <p:nvPr/>
        </p:nvSpPr>
        <p:spPr>
          <a:xfrm>
            <a:off x="1" y="1155656"/>
            <a:ext cx="1219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Modelo de Base de Datos</a:t>
            </a:r>
            <a:endParaRPr/>
          </a:p>
        </p:txBody>
      </p:sp>
      <p:pic>
        <p:nvPicPr>
          <p:cNvPr id="304" name="Google Shape;304;g311579cda57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2675" y="1943931"/>
            <a:ext cx="7486650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309" name="Google Shape;30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50594" y="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3"/>
          <p:cNvSpPr txBox="1"/>
          <p:nvPr/>
        </p:nvSpPr>
        <p:spPr>
          <a:xfrm>
            <a:off x="-4" y="1049941"/>
            <a:ext cx="1219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Tecnologías utilizadas</a:t>
            </a:r>
            <a:endParaRPr/>
          </a:p>
        </p:txBody>
      </p:sp>
      <p:pic>
        <p:nvPicPr>
          <p:cNvPr id="311" name="Google Shape;31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158" y="2379492"/>
            <a:ext cx="2319738" cy="2319738"/>
          </a:xfrm>
          <a:prstGeom prst="rect">
            <a:avLst/>
          </a:prstGeom>
          <a:noFill/>
          <a:ln cap="flat" cmpd="sng" w="38100">
            <a:solidFill>
              <a:srgbClr val="73738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2" name="Google Shape;312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44921" y="2379497"/>
            <a:ext cx="2157323" cy="2319739"/>
          </a:xfrm>
          <a:prstGeom prst="rect">
            <a:avLst/>
          </a:prstGeom>
          <a:noFill/>
          <a:ln cap="flat" cmpd="sng" w="38100">
            <a:solidFill>
              <a:srgbClr val="73738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3" name="Google Shape;31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2264" y="2456592"/>
            <a:ext cx="2165546" cy="2165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17925" y="2507775"/>
            <a:ext cx="3038049" cy="206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319" name="Google Shape;319;g316dc901a21_2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50594" y="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316dc901a21_2_7"/>
          <p:cNvSpPr txBox="1"/>
          <p:nvPr/>
        </p:nvSpPr>
        <p:spPr>
          <a:xfrm>
            <a:off x="-241054" y="115616"/>
            <a:ext cx="1219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Otras herramientas</a:t>
            </a:r>
            <a:endParaRPr/>
          </a:p>
        </p:txBody>
      </p:sp>
      <p:pic>
        <p:nvPicPr>
          <p:cNvPr descr="Get started with Unity Version Control - Unity Learn" id="321" name="Google Shape;321;g316dc901a21_2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7670" y="1950187"/>
            <a:ext cx="2907155" cy="1637619"/>
          </a:xfrm>
          <a:prstGeom prst="rect">
            <a:avLst/>
          </a:prstGeom>
          <a:noFill/>
          <a:ln cap="flat" cmpd="sng" w="38100">
            <a:solidFill>
              <a:srgbClr val="73738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2" name="Google Shape;322;g316dc901a21_2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05650" y="4529550"/>
            <a:ext cx="1948800" cy="180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316dc901a21_2_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75463" y="4529550"/>
            <a:ext cx="4274175" cy="180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316dc901a21_2_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10650" y="1609125"/>
            <a:ext cx="2828874" cy="2319725"/>
          </a:xfrm>
          <a:prstGeom prst="rect">
            <a:avLst/>
          </a:prstGeom>
          <a:noFill/>
          <a:ln cap="flat" cmpd="sng" w="38100">
            <a:solidFill>
              <a:srgbClr val="73738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5" name="Google Shape;325;g316dc901a21_2_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45275" y="1603350"/>
            <a:ext cx="2165551" cy="233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316dc901a21_2_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51800" y="1609125"/>
            <a:ext cx="1948800" cy="231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331" name="Google Shape;33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50594" y="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14"/>
          <p:cNvSpPr txBox="1"/>
          <p:nvPr/>
        </p:nvSpPr>
        <p:spPr>
          <a:xfrm>
            <a:off x="1" y="2526637"/>
            <a:ext cx="1219199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DEMOSTRACIÓN DEL PROYECTO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7"/>
          <p:cNvSpPr txBox="1"/>
          <p:nvPr>
            <p:ph type="title"/>
          </p:nvPr>
        </p:nvSpPr>
        <p:spPr>
          <a:xfrm>
            <a:off x="913763" y="336375"/>
            <a:ext cx="10353900" cy="1075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Lustria"/>
              <a:buNone/>
            </a:pPr>
            <a:r>
              <a:rPr b="1" lang="en-US"/>
              <a:t>Costos puesta en marcha del proyecto completo (sin fines de lucro)</a:t>
            </a:r>
            <a:endParaRPr/>
          </a:p>
        </p:txBody>
      </p:sp>
      <p:pic>
        <p:nvPicPr>
          <p:cNvPr descr="EscuelaIT Duoc UC - Escuela de Informática y Telecomunicaciones Duoc UC - Duoc  UC | LinkedIn" id="338" name="Google Shape;33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50600" y="6216150"/>
            <a:ext cx="3141400" cy="641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17"/>
          <p:cNvGrpSpPr/>
          <p:nvPr/>
        </p:nvGrpSpPr>
        <p:grpSpPr>
          <a:xfrm>
            <a:off x="913720" y="1504344"/>
            <a:ext cx="10353975" cy="4790255"/>
            <a:chOff x="-75" y="495"/>
            <a:chExt cx="10353975" cy="4790255"/>
          </a:xfrm>
        </p:grpSpPr>
        <p:cxnSp>
          <p:nvCxnSpPr>
            <p:cNvPr id="340" name="Google Shape;340;p17"/>
            <p:cNvCxnSpPr/>
            <p:nvPr/>
          </p:nvCxnSpPr>
          <p:spPr>
            <a:xfrm>
              <a:off x="0" y="495"/>
              <a:ext cx="10353900" cy="0"/>
            </a:xfrm>
            <a:prstGeom prst="straightConnector1">
              <a:avLst/>
            </a:prstGeom>
            <a:solidFill>
              <a:srgbClr val="BC4418"/>
            </a:solidFill>
            <a:ln cap="rnd" cmpd="sng" w="15875">
              <a:solidFill>
                <a:srgbClr val="BC441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41" name="Google Shape;341;p17"/>
            <p:cNvSpPr/>
            <p:nvPr/>
          </p:nvSpPr>
          <p:spPr>
            <a:xfrm>
              <a:off x="0" y="495"/>
              <a:ext cx="10353900" cy="5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7"/>
            <p:cNvSpPr txBox="1"/>
            <p:nvPr/>
          </p:nvSpPr>
          <p:spPr>
            <a:xfrm>
              <a:off x="0" y="495"/>
              <a:ext cx="10353900" cy="5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2850" lIns="102850" spcFirstLastPara="1" rIns="102850" wrap="square" tIns="102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Lustria"/>
                <a:buNone/>
              </a:pPr>
              <a:r>
                <a:rPr lang="en-US" sz="27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Ilustraciones(30): $ 300.000 (Pago Único)</a:t>
              </a:r>
              <a:endParaRPr sz="27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endParaRPr>
            </a:p>
          </p:txBody>
        </p:sp>
        <p:cxnSp>
          <p:nvCxnSpPr>
            <p:cNvPr id="343" name="Google Shape;343;p17"/>
            <p:cNvCxnSpPr/>
            <p:nvPr/>
          </p:nvCxnSpPr>
          <p:spPr>
            <a:xfrm>
              <a:off x="0" y="580175"/>
              <a:ext cx="10353900" cy="0"/>
            </a:xfrm>
            <a:prstGeom prst="straightConnector1">
              <a:avLst/>
            </a:prstGeom>
            <a:solidFill>
              <a:srgbClr val="BC4418"/>
            </a:solidFill>
            <a:ln cap="rnd" cmpd="sng" w="15875">
              <a:solidFill>
                <a:srgbClr val="BC441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44" name="Google Shape;344;p17"/>
            <p:cNvSpPr/>
            <p:nvPr/>
          </p:nvSpPr>
          <p:spPr>
            <a:xfrm>
              <a:off x="0" y="580175"/>
              <a:ext cx="10353900" cy="5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7"/>
            <p:cNvSpPr txBox="1"/>
            <p:nvPr/>
          </p:nvSpPr>
          <p:spPr>
            <a:xfrm>
              <a:off x="0" y="580175"/>
              <a:ext cx="10353900" cy="5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2850" lIns="102850" spcFirstLastPara="1" rIns="102850" wrap="square" tIns="102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Lustria"/>
                <a:buNone/>
              </a:pPr>
              <a:r>
                <a:rPr lang="en-US" sz="27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Efectos de sonido (SFX): $50.000(Pago Único)</a:t>
              </a:r>
              <a:endParaRPr sz="27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endParaRPr>
            </a:p>
          </p:txBody>
        </p:sp>
        <p:cxnSp>
          <p:nvCxnSpPr>
            <p:cNvPr id="346" name="Google Shape;346;p17"/>
            <p:cNvCxnSpPr/>
            <p:nvPr/>
          </p:nvCxnSpPr>
          <p:spPr>
            <a:xfrm>
              <a:off x="0" y="1159855"/>
              <a:ext cx="10353900" cy="0"/>
            </a:xfrm>
            <a:prstGeom prst="straightConnector1">
              <a:avLst/>
            </a:prstGeom>
            <a:solidFill>
              <a:srgbClr val="BC4418"/>
            </a:solidFill>
            <a:ln cap="rnd" cmpd="sng" w="15875">
              <a:solidFill>
                <a:srgbClr val="BC441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47" name="Google Shape;347;p17"/>
            <p:cNvSpPr/>
            <p:nvPr/>
          </p:nvSpPr>
          <p:spPr>
            <a:xfrm>
              <a:off x="0" y="1159855"/>
              <a:ext cx="10353900" cy="5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Notebooks I5 (3): $ 1.800.000 (Pago Ùnico)</a:t>
              </a:r>
              <a:endParaRPr sz="27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endParaRPr>
            </a:p>
          </p:txBody>
        </p:sp>
        <p:cxnSp>
          <p:nvCxnSpPr>
            <p:cNvPr id="348" name="Google Shape;348;p17"/>
            <p:cNvCxnSpPr/>
            <p:nvPr/>
          </p:nvCxnSpPr>
          <p:spPr>
            <a:xfrm>
              <a:off x="0" y="1739535"/>
              <a:ext cx="10353900" cy="0"/>
            </a:xfrm>
            <a:prstGeom prst="straightConnector1">
              <a:avLst/>
            </a:prstGeom>
            <a:solidFill>
              <a:srgbClr val="BC4418"/>
            </a:solidFill>
            <a:ln cap="rnd" cmpd="sng" w="15875">
              <a:solidFill>
                <a:srgbClr val="BC441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49" name="Google Shape;349;p17"/>
            <p:cNvSpPr/>
            <p:nvPr/>
          </p:nvSpPr>
          <p:spPr>
            <a:xfrm>
              <a:off x="0" y="1739535"/>
              <a:ext cx="10353900" cy="5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7"/>
            <p:cNvSpPr txBox="1"/>
            <p:nvPr/>
          </p:nvSpPr>
          <p:spPr>
            <a:xfrm>
              <a:off x="0" y="1739535"/>
              <a:ext cx="10353900" cy="5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2850" lIns="102850" spcFirstLastPara="1" rIns="102850" wrap="square" tIns="102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Lustria"/>
                <a:buNone/>
              </a:pPr>
              <a:r>
                <a:rPr lang="en-US" sz="27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Gastos comunes(3): $195.000 (Mensual)</a:t>
              </a:r>
              <a:endParaRPr sz="27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Lustria"/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Lustria"/>
                <a:buNone/>
              </a:pPr>
              <a:r>
                <a:rPr lang="en-US" sz="27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Desarrolladores (3): $2.400.000(Mensual)</a:t>
              </a:r>
              <a:endParaRPr sz="27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endParaRPr>
            </a:p>
          </p:txBody>
        </p:sp>
        <p:cxnSp>
          <p:nvCxnSpPr>
            <p:cNvPr id="351" name="Google Shape;351;p17"/>
            <p:cNvCxnSpPr/>
            <p:nvPr/>
          </p:nvCxnSpPr>
          <p:spPr>
            <a:xfrm>
              <a:off x="0" y="2319215"/>
              <a:ext cx="10353900" cy="0"/>
            </a:xfrm>
            <a:prstGeom prst="straightConnector1">
              <a:avLst/>
            </a:prstGeom>
            <a:solidFill>
              <a:srgbClr val="BC4418"/>
            </a:solidFill>
            <a:ln cap="rnd" cmpd="sng" w="15875">
              <a:solidFill>
                <a:srgbClr val="BC441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2" name="Google Shape;352;p17"/>
            <p:cNvCxnSpPr/>
            <p:nvPr/>
          </p:nvCxnSpPr>
          <p:spPr>
            <a:xfrm>
              <a:off x="0" y="2898895"/>
              <a:ext cx="10353900" cy="0"/>
            </a:xfrm>
            <a:prstGeom prst="straightConnector1">
              <a:avLst/>
            </a:prstGeom>
            <a:solidFill>
              <a:srgbClr val="BC4418"/>
            </a:solidFill>
            <a:ln cap="rnd" cmpd="sng" w="15875">
              <a:solidFill>
                <a:srgbClr val="BC441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53" name="Google Shape;353;p17"/>
            <p:cNvSpPr/>
            <p:nvPr/>
          </p:nvSpPr>
          <p:spPr>
            <a:xfrm>
              <a:off x="0" y="2898895"/>
              <a:ext cx="10353900" cy="5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7"/>
            <p:cNvSpPr txBox="1"/>
            <p:nvPr/>
          </p:nvSpPr>
          <p:spPr>
            <a:xfrm>
              <a:off x="-75" y="4211150"/>
              <a:ext cx="10353900" cy="5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2850" lIns="102850" spcFirstLastPara="1" rIns="102850" wrap="square" tIns="102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Lustria"/>
                <a:buNone/>
              </a:pPr>
              <a:r>
                <a:rPr b="1" lang="en-US" sz="27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Costo inversion inicial: $4.745.000// Gastos Mensuales: $2.595.000 </a:t>
              </a:r>
              <a:endParaRPr b="1" sz="27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endParaRPr>
            </a:p>
          </p:txBody>
        </p:sp>
      </p:grpSp>
    </p:spTree>
  </p:cSld>
  <p:clrMapOvr>
    <a:masterClrMapping/>
  </p:clrMapOvr>
  <p:transition spd="slow">
    <p:wipe dir="l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359" name="Google Shape;35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50594" y="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18"/>
          <p:cNvSpPr txBox="1"/>
          <p:nvPr/>
        </p:nvSpPr>
        <p:spPr>
          <a:xfrm>
            <a:off x="-163901" y="2813443"/>
            <a:ext cx="1219199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Resultados obtenidos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365" name="Google Shape;36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50594" y="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19"/>
          <p:cNvSpPr txBox="1"/>
          <p:nvPr/>
        </p:nvSpPr>
        <p:spPr>
          <a:xfrm>
            <a:off x="1" y="2759608"/>
            <a:ext cx="1219199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Obstáculos presentados durante el desarrollo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50" name="Google Shape;15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50594" y="0"/>
            <a:ext cx="3141406" cy="7853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" name="Google Shape;151;p2"/>
          <p:cNvGrpSpPr/>
          <p:nvPr/>
        </p:nvGrpSpPr>
        <p:grpSpPr>
          <a:xfrm>
            <a:off x="4121026" y="1710819"/>
            <a:ext cx="7633494" cy="4350553"/>
            <a:chOff x="0" y="0"/>
            <a:chExt cx="7633494" cy="4350553"/>
          </a:xfrm>
        </p:grpSpPr>
        <p:sp>
          <p:nvSpPr>
            <p:cNvPr id="152" name="Google Shape;152;p2"/>
            <p:cNvSpPr/>
            <p:nvPr/>
          </p:nvSpPr>
          <p:spPr>
            <a:xfrm>
              <a:off x="0" y="0"/>
              <a:ext cx="7633494" cy="1359548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>
              <a:noFill/>
            </a:ln>
            <a:effectLst>
              <a:outerShdw blurRad="76200" rotWithShape="0" dir="5400000" dist="38100">
                <a:srgbClr val="000000">
                  <a:alpha val="7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 txBox="1"/>
            <p:nvPr/>
          </p:nvSpPr>
          <p:spPr>
            <a:xfrm>
              <a:off x="1662653" y="0"/>
              <a:ext cx="5970840" cy="13595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Daniel Arancibia</a:t>
              </a:r>
              <a:endParaRPr/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Char char="•"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Desarrollador Back-End</a:t>
              </a:r>
              <a:endPara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Char char="•"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Desarrollo de las mecánicas del videojuego, documentación</a:t>
              </a:r>
              <a:r>
                <a:rPr b="0" i="0" lang="en-US" sz="2500" u="none" cap="none" strike="noStrike">
                  <a:solidFill>
                    <a:schemeClr val="lt1"/>
                  </a:solidFill>
                  <a:latin typeface="Charm"/>
                  <a:ea typeface="Charm"/>
                  <a:cs typeface="Charm"/>
                  <a:sym typeface="Charm"/>
                </a:rPr>
                <a:t>.</a:t>
              </a:r>
              <a:endParaRPr b="0" i="0" sz="2500" u="none" cap="none" strike="noStrike">
                <a:solidFill>
                  <a:schemeClr val="lt1"/>
                </a:solidFill>
                <a:latin typeface="Charm"/>
                <a:ea typeface="Charm"/>
                <a:cs typeface="Charm"/>
                <a:sym typeface="Charm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35954" y="135954"/>
              <a:ext cx="1526698" cy="1087638"/>
            </a:xfrm>
            <a:prstGeom prst="roundRect">
              <a:avLst>
                <a:gd fmla="val 10000" name="adj"/>
              </a:avLst>
            </a:prstGeom>
            <a:blipFill rotWithShape="1">
              <a:blip r:embed="rId4">
                <a:alphaModFix/>
              </a:blip>
              <a:stretch>
                <a:fillRect b="-13999" l="0" r="0" t="-13997"/>
              </a:stretch>
            </a:blipFill>
            <a:ln>
              <a:noFill/>
            </a:ln>
            <a:effectLst>
              <a:outerShdw blurRad="76200" rotWithShape="0" dir="5400000" dist="38100">
                <a:srgbClr val="000000">
                  <a:alpha val="7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0" y="1495502"/>
              <a:ext cx="7633494" cy="1359548"/>
            </a:xfrm>
            <a:prstGeom prst="roundRect">
              <a:avLst>
                <a:gd fmla="val 10000" name="adj"/>
              </a:avLst>
            </a:prstGeom>
            <a:solidFill>
              <a:srgbClr val="7030A0"/>
            </a:solidFill>
            <a:ln>
              <a:noFill/>
            </a:ln>
            <a:effectLst>
              <a:outerShdw blurRad="76200" rotWithShape="0" dir="5400000" dist="38100">
                <a:srgbClr val="000000">
                  <a:alpha val="7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 txBox="1"/>
            <p:nvPr/>
          </p:nvSpPr>
          <p:spPr>
            <a:xfrm>
              <a:off x="1662653" y="1495502"/>
              <a:ext cx="5970840" cy="13595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Mauricio Villarroel</a:t>
              </a:r>
              <a:endParaRPr/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Char char="•"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Desarrollador Back-End</a:t>
              </a:r>
              <a:endPara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Char char="•"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Desarrollo de las mecánicas del videojuego, documentación</a:t>
              </a:r>
              <a:r>
                <a:rPr b="0" i="0" lang="en-US" sz="2500" u="none" cap="none" strike="noStrike">
                  <a:solidFill>
                    <a:schemeClr val="lt1"/>
                  </a:solidFill>
                  <a:latin typeface="Charm"/>
                  <a:ea typeface="Charm"/>
                  <a:cs typeface="Charm"/>
                  <a:sym typeface="Charm"/>
                </a:rPr>
                <a:t>.</a:t>
              </a:r>
              <a:endParaRPr b="0" i="0" sz="2500" u="none" cap="none" strike="noStrike">
                <a:solidFill>
                  <a:schemeClr val="lt1"/>
                </a:solidFill>
                <a:latin typeface="Charm"/>
                <a:ea typeface="Charm"/>
                <a:cs typeface="Charm"/>
                <a:sym typeface="Charm"/>
              </a:endParaRPr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35954" y="1581279"/>
              <a:ext cx="1526698" cy="1187994"/>
            </a:xfrm>
            <a:prstGeom prst="roundRect">
              <a:avLst>
                <a:gd fmla="val 10000" name="adj"/>
              </a:avLst>
            </a:prstGeom>
            <a:blipFill rotWithShape="1">
              <a:blip r:embed="rId5">
                <a:alphaModFix/>
              </a:blip>
              <a:stretch>
                <a:fillRect b="-15998" l="0" r="0" t="-15999"/>
              </a:stretch>
            </a:blipFill>
            <a:ln>
              <a:noFill/>
            </a:ln>
            <a:effectLst>
              <a:outerShdw blurRad="76200" rotWithShape="0" dir="5400000" dist="38100">
                <a:srgbClr val="000000">
                  <a:alpha val="7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0" y="2991005"/>
              <a:ext cx="7633494" cy="1359548"/>
            </a:xfrm>
            <a:prstGeom prst="roundRect">
              <a:avLst>
                <a:gd fmla="val 10000" name="adj"/>
              </a:avLst>
            </a:prstGeom>
            <a:solidFill>
              <a:srgbClr val="737380"/>
            </a:solidFill>
            <a:ln>
              <a:noFill/>
            </a:ln>
            <a:effectLst>
              <a:outerShdw blurRad="76200" rotWithShape="0" dir="5400000" dist="38100">
                <a:srgbClr val="000000">
                  <a:alpha val="7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 txBox="1"/>
            <p:nvPr/>
          </p:nvSpPr>
          <p:spPr>
            <a:xfrm>
              <a:off x="1662653" y="2991005"/>
              <a:ext cx="5970840" cy="13595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Gervasio Herrera</a:t>
              </a:r>
              <a:endPara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Char char="•"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Desarrollador Front-End</a:t>
              </a:r>
              <a:endPara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Char char="•"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Desarrollo de interfaz UI/UX, documentación.</a:t>
              </a:r>
              <a:endPara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35954" y="3126960"/>
              <a:ext cx="1526698" cy="1087638"/>
            </a:xfrm>
            <a:prstGeom prst="roundRect">
              <a:avLst>
                <a:gd fmla="val 10000" name="adj"/>
              </a:avLst>
            </a:prstGeom>
            <a:blipFill rotWithShape="1">
              <a:blip r:embed="rId6">
                <a:alphaModFix/>
              </a:blip>
              <a:stretch>
                <a:fillRect b="-19998" l="0" r="0" t="-19998"/>
              </a:stretch>
            </a:blipFill>
            <a:ln>
              <a:noFill/>
            </a:ln>
            <a:effectLst>
              <a:outerShdw blurRad="76200" rotWithShape="0" dir="5400000" dist="38100">
                <a:srgbClr val="000000">
                  <a:alpha val="7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" name="Google Shape;161;p2"/>
          <p:cNvSpPr txBox="1"/>
          <p:nvPr/>
        </p:nvSpPr>
        <p:spPr>
          <a:xfrm>
            <a:off x="0" y="2687680"/>
            <a:ext cx="3904489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INTEGRANTES DEL PROYECTO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371" name="Google Shape;37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50593" y="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0"/>
          <p:cNvSpPr txBox="1"/>
          <p:nvPr/>
        </p:nvSpPr>
        <p:spPr>
          <a:xfrm>
            <a:off x="0" y="3044279"/>
            <a:ext cx="121920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lt1"/>
                </a:solidFill>
              </a:rPr>
              <a:t>GRACIAS POR SU ATENCIÒN</a:t>
            </a:r>
            <a:endParaRPr sz="45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0"/>
          <p:cNvSpPr txBox="1"/>
          <p:nvPr/>
        </p:nvSpPr>
        <p:spPr>
          <a:xfrm>
            <a:off x="5792850" y="6671125"/>
            <a:ext cx="64281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áfico, Gráfico de proyección solar&#10;&#10;Descripción generada automáticamente" id="166" name="Google Shape;166;p3"/>
          <p:cNvPicPr preferRelativeResize="0"/>
          <p:nvPr/>
        </p:nvPicPr>
        <p:blipFill rotWithShape="1">
          <a:blip r:embed="rId4">
            <a:alphaModFix/>
          </a:blip>
          <a:srcRect b="0" l="0" r="15551" t="0"/>
          <a:stretch/>
        </p:blipFill>
        <p:spPr>
          <a:xfrm>
            <a:off x="-8622" y="10"/>
            <a:ext cx="6096000" cy="33832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áfico, Gráfico de barras&#10;&#10;Descripción generada automáticamente" id="167" name="Google Shape;167;p3"/>
          <p:cNvPicPr preferRelativeResize="0"/>
          <p:nvPr/>
        </p:nvPicPr>
        <p:blipFill rotWithShape="1">
          <a:blip r:embed="rId5">
            <a:alphaModFix/>
          </a:blip>
          <a:srcRect b="3" l="18996" r="2" t="0"/>
          <a:stretch/>
        </p:blipFill>
        <p:spPr>
          <a:xfrm>
            <a:off x="-10647" y="3429000"/>
            <a:ext cx="6096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"/>
          <p:cNvSpPr txBox="1"/>
          <p:nvPr/>
        </p:nvSpPr>
        <p:spPr>
          <a:xfrm>
            <a:off x="6900493" y="609600"/>
            <a:ext cx="4538124" cy="9704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DESCRIPCIÓN DEL PROYECTO</a:t>
            </a:r>
            <a:endParaRPr/>
          </a:p>
        </p:txBody>
      </p:sp>
      <p:sp>
        <p:nvSpPr>
          <p:cNvPr id="169" name="Google Shape;169;p3"/>
          <p:cNvSpPr txBox="1"/>
          <p:nvPr/>
        </p:nvSpPr>
        <p:spPr>
          <a:xfrm>
            <a:off x="6900493" y="1732449"/>
            <a:ext cx="4403596" cy="40587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La industria de los videojuegos está experimentando un crecimiento acelerado. Existe una demanda creciente por juegos que ofrezcan experiencias interactivas y sociales. Este proyecto busca satisfacer esta demanda, mediante la creación de un videojuego de cartas TCG (Juego de Cartas Intercambiables en inglés) dinámico y accesible para una amplia gama de usuarios.</a:t>
            </a:r>
            <a:endParaRPr/>
          </a:p>
          <a:p>
            <a:pPr indent="0" lvl="0" marL="0" marR="0" rtl="0" algn="l">
              <a:spcBef>
                <a:spcPts val="96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2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descr="EscuelaIT Duoc UC - Escuela de Informática y Telecomunicaciones Duoc UC - Duoc  UC | LinkedIn" id="170" name="Google Shape;170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50594" y="6072648"/>
            <a:ext cx="3141406" cy="785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"/>
          <p:cNvSpPr txBox="1"/>
          <p:nvPr>
            <p:ph type="title"/>
          </p:nvPr>
        </p:nvSpPr>
        <p:spPr>
          <a:xfrm>
            <a:off x="707900" y="4208220"/>
            <a:ext cx="3946393" cy="18506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ustria"/>
              <a:buNone/>
            </a:pPr>
            <a:r>
              <a:rPr b="1" lang="en-US" sz="3600">
                <a:solidFill>
                  <a:schemeClr val="lt1"/>
                </a:solidFill>
              </a:rPr>
              <a:t>Objetivo General</a:t>
            </a:r>
            <a:endParaRPr/>
          </a:p>
        </p:txBody>
      </p:sp>
      <p:grpSp>
        <p:nvGrpSpPr>
          <p:cNvPr id="176" name="Google Shape;176;p4"/>
          <p:cNvGrpSpPr/>
          <p:nvPr/>
        </p:nvGrpSpPr>
        <p:grpSpPr>
          <a:xfrm>
            <a:off x="5139768" y="4208220"/>
            <a:ext cx="6430560" cy="1850651"/>
            <a:chOff x="0" y="0"/>
            <a:chExt cx="6430560" cy="1850651"/>
          </a:xfrm>
        </p:grpSpPr>
        <p:cxnSp>
          <p:nvCxnSpPr>
            <p:cNvPr id="177" name="Google Shape;177;p4"/>
            <p:cNvCxnSpPr/>
            <p:nvPr/>
          </p:nvCxnSpPr>
          <p:spPr>
            <a:xfrm>
              <a:off x="0" y="0"/>
              <a:ext cx="6430560" cy="0"/>
            </a:xfrm>
            <a:prstGeom prst="straightConnector1">
              <a:avLst/>
            </a:prstGeom>
            <a:solidFill>
              <a:srgbClr val="D2B966"/>
            </a:solidFill>
            <a:ln cap="rnd" cmpd="sng" w="15875">
              <a:solidFill>
                <a:srgbClr val="D2B96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78" name="Google Shape;178;p4"/>
            <p:cNvSpPr/>
            <p:nvPr/>
          </p:nvSpPr>
          <p:spPr>
            <a:xfrm>
              <a:off x="0" y="0"/>
              <a:ext cx="6430560" cy="18506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4"/>
            <p:cNvSpPr txBox="1"/>
            <p:nvPr/>
          </p:nvSpPr>
          <p:spPr>
            <a:xfrm>
              <a:off x="0" y="0"/>
              <a:ext cx="6430560" cy="18506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Arial"/>
                <a:buNone/>
              </a:pPr>
              <a:r>
                <a:rPr lang="en-US" sz="3100">
                  <a:solidFill>
                    <a:schemeClr val="lt1"/>
                  </a:solidFill>
                </a:rPr>
                <a:t>Brindar una forma de entretenimiento, a través de un </a:t>
              </a:r>
              <a:r>
                <a:rPr lang="en-US" sz="3100">
                  <a:solidFill>
                    <a:schemeClr val="lt1"/>
                  </a:solidFill>
                </a:rPr>
                <a:t>módulo</a:t>
              </a:r>
              <a:r>
                <a:rPr lang="en-US" sz="3100">
                  <a:solidFill>
                    <a:schemeClr val="lt1"/>
                  </a:solidFill>
                </a:rPr>
                <a:t> de nuestro videojuego.</a:t>
              </a:r>
              <a:endParaRPr/>
            </a:p>
          </p:txBody>
        </p:sp>
      </p:grpSp>
      <p:pic>
        <p:nvPicPr>
          <p:cNvPr descr="EscuelaIT Duoc UC - Escuela de Informática y Telecomunicaciones Duoc UC - Duoc  UC | LinkedIn" id="180" name="Google Shape;18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50594" y="0"/>
            <a:ext cx="3141406" cy="785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a&#10;&#10;Descripción generada automáticamente" id="185" name="Google Shape;185;p5"/>
          <p:cNvPicPr preferRelativeResize="0"/>
          <p:nvPr/>
        </p:nvPicPr>
        <p:blipFill rotWithShape="1">
          <a:blip r:embed="rId4">
            <a:alphaModFix/>
          </a:blip>
          <a:srcRect b="1" l="0" r="3111" t="0"/>
          <a:stretch/>
        </p:blipFill>
        <p:spPr>
          <a:xfrm>
            <a:off x="1" y="10"/>
            <a:ext cx="1219200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5"/>
          <p:cNvSpPr/>
          <p:nvPr/>
        </p:nvSpPr>
        <p:spPr>
          <a:xfrm rot="5400000">
            <a:off x="6748093" y="1371604"/>
            <a:ext cx="5624423" cy="4100418"/>
          </a:xfrm>
          <a:custGeom>
            <a:rect b="b" l="l" r="r" t="t"/>
            <a:pathLst>
              <a:path extrusionOk="0" h="696" w="1601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algn="tl" dir="5400000" dist="381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187" name="Google Shape;187;p5"/>
          <p:cNvSpPr txBox="1"/>
          <p:nvPr>
            <p:ph type="title"/>
          </p:nvPr>
        </p:nvSpPr>
        <p:spPr>
          <a:xfrm>
            <a:off x="7780424" y="845389"/>
            <a:ext cx="3596420" cy="97901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ustria"/>
              <a:buNone/>
            </a:pPr>
            <a:r>
              <a:rPr lang="en-US" sz="2400"/>
              <a:t>¿De qué se trata el videojuego?</a:t>
            </a:r>
            <a:endParaRPr/>
          </a:p>
        </p:txBody>
      </p:sp>
      <p:sp>
        <p:nvSpPr>
          <p:cNvPr id="188" name="Google Shape;188;p5"/>
          <p:cNvSpPr txBox="1"/>
          <p:nvPr>
            <p:ph idx="1" type="body"/>
          </p:nvPr>
        </p:nvSpPr>
        <p:spPr>
          <a:xfrm>
            <a:off x="7780424" y="1968238"/>
            <a:ext cx="3531684" cy="367918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06000" lvl="0" marL="342900" rtl="0" algn="l">
              <a:spcBef>
                <a:spcPts val="0"/>
              </a:spcBef>
              <a:spcAft>
                <a:spcPts val="0"/>
              </a:spcAft>
              <a:buSzPts val="1120"/>
              <a:buChar char="◈"/>
            </a:pPr>
            <a:r>
              <a:rPr lang="en-US" sz="1600"/>
              <a:t>Chronicles TCG es un videojuego ambientado en diferentes eras, en el cual el jugador, debe enfrentarse a su enemigo, a través de una lucha de cartas con personajes ficticios ambientados en la época.</a:t>
            </a:r>
            <a:endParaRPr/>
          </a:p>
          <a:p>
            <a:pPr indent="-306000" lvl="0" marL="342900" rtl="0" algn="l">
              <a:spcBef>
                <a:spcPts val="920"/>
              </a:spcBef>
              <a:spcAft>
                <a:spcPts val="0"/>
              </a:spcAft>
              <a:buSzPts val="1120"/>
              <a:buChar char="◈"/>
            </a:pPr>
            <a:r>
              <a:rPr lang="en-US" sz="1600"/>
              <a:t>Cada jugador empezará con un mazo de 30 cartas y una mano de 5,  el objetivo de cada partida es que el contrincante se quede sin cartas para jugar, con eso, el jugador será declarado vencedor.</a:t>
            </a:r>
            <a:endParaRPr/>
          </a:p>
        </p:txBody>
      </p:sp>
      <p:pic>
        <p:nvPicPr>
          <p:cNvPr descr="EscuelaIT Duoc UC - Escuela de Informática y Telecomunicaciones Duoc UC - Duoc  UC | LinkedIn" id="189" name="Google Shape;189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6072648"/>
            <a:ext cx="3141406" cy="785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"/>
          <p:cNvSpPr txBox="1"/>
          <p:nvPr>
            <p:ph type="title"/>
          </p:nvPr>
        </p:nvSpPr>
        <p:spPr>
          <a:xfrm>
            <a:off x="2996947" y="-5326"/>
            <a:ext cx="5770984" cy="97901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ustria"/>
              <a:buNone/>
            </a:pPr>
            <a:r>
              <a:rPr lang="en-US" sz="2400">
                <a:solidFill>
                  <a:schemeClr val="lt1"/>
                </a:solidFill>
              </a:rPr>
              <a:t>¿De qué se trata el videojuego?</a:t>
            </a:r>
            <a:endParaRPr/>
          </a:p>
        </p:txBody>
      </p:sp>
      <p:sp>
        <p:nvSpPr>
          <p:cNvPr id="195" name="Google Shape;195;p6"/>
          <p:cNvSpPr txBox="1"/>
          <p:nvPr>
            <p:ph idx="1" type="body"/>
          </p:nvPr>
        </p:nvSpPr>
        <p:spPr>
          <a:xfrm>
            <a:off x="8660316" y="1781525"/>
            <a:ext cx="3531684" cy="367918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06000" lvl="0" marL="342900" rtl="0" algn="l">
              <a:spcBef>
                <a:spcPts val="0"/>
              </a:spcBef>
              <a:spcAft>
                <a:spcPts val="0"/>
              </a:spcAft>
              <a:buSzPct val="70000"/>
              <a:buChar char="◈"/>
            </a:pPr>
            <a:r>
              <a:rPr lang="en-US" sz="1600">
                <a:solidFill>
                  <a:schemeClr val="lt1"/>
                </a:solidFill>
              </a:rPr>
              <a:t>Existen varios tipos de cartas, estas son: esbirros, equipo, hechizo y apoyo.</a:t>
            </a:r>
            <a:endParaRPr/>
          </a:p>
          <a:p>
            <a:pPr indent="-306000" lvl="0" marL="342900" rtl="0" algn="l">
              <a:spcBef>
                <a:spcPts val="896"/>
              </a:spcBef>
              <a:spcAft>
                <a:spcPts val="0"/>
              </a:spcAft>
              <a:buSzPct val="70000"/>
              <a:buChar char="◈"/>
            </a:pPr>
            <a:r>
              <a:rPr lang="en-US" sz="1600">
                <a:solidFill>
                  <a:schemeClr val="lt1"/>
                </a:solidFill>
              </a:rPr>
              <a:t>Todas las cartas, tienen un coste asociado, representado por el icono de moneda de plata.</a:t>
            </a:r>
            <a:endParaRPr/>
          </a:p>
          <a:p>
            <a:pPr indent="-306000" lvl="0" marL="342900" rtl="0" algn="l">
              <a:spcBef>
                <a:spcPts val="896"/>
              </a:spcBef>
              <a:spcAft>
                <a:spcPts val="0"/>
              </a:spcAft>
              <a:buSzPct val="70000"/>
              <a:buChar char="◈"/>
            </a:pPr>
            <a:r>
              <a:rPr lang="en-US" sz="1600">
                <a:solidFill>
                  <a:schemeClr val="lt1"/>
                </a:solidFill>
              </a:rPr>
              <a:t>Las cartas de esbirro tienen una cantidad de daño y vida determinadas.</a:t>
            </a:r>
            <a:endParaRPr/>
          </a:p>
          <a:p>
            <a:pPr indent="-306000" lvl="0" marL="342900" rtl="0" algn="l">
              <a:spcBef>
                <a:spcPts val="896"/>
              </a:spcBef>
              <a:spcAft>
                <a:spcPts val="0"/>
              </a:spcAft>
              <a:buSzPct val="70000"/>
              <a:buChar char="◈"/>
            </a:pPr>
            <a:r>
              <a:rPr lang="en-US" sz="1600">
                <a:solidFill>
                  <a:schemeClr val="lt1"/>
                </a:solidFill>
              </a:rPr>
              <a:t>Las cartas de equipo pueden equiparse en las cartas de esbirros.</a:t>
            </a:r>
            <a:endParaRPr/>
          </a:p>
          <a:p>
            <a:pPr indent="-306000" lvl="0" marL="342900" rtl="0" algn="l">
              <a:spcBef>
                <a:spcPts val="896"/>
              </a:spcBef>
              <a:spcAft>
                <a:spcPts val="0"/>
              </a:spcAft>
              <a:buSzPct val="70000"/>
              <a:buChar char="◈"/>
            </a:pPr>
            <a:r>
              <a:rPr lang="en-US" sz="1600">
                <a:solidFill>
                  <a:schemeClr val="lt1"/>
                </a:solidFill>
              </a:rPr>
              <a:t>Las cartas de apoyo y hechizo poseen efectos que afectan el curso de la partida</a:t>
            </a:r>
            <a:endParaRPr/>
          </a:p>
          <a:p>
            <a:pPr indent="-306000" lvl="0" marL="342900" rtl="0" algn="l">
              <a:spcBef>
                <a:spcPts val="896"/>
              </a:spcBef>
              <a:spcAft>
                <a:spcPts val="0"/>
              </a:spcAft>
              <a:buSzPct val="70000"/>
              <a:buChar char="◈"/>
            </a:pPr>
            <a:r>
              <a:rPr lang="en-US" sz="1600">
                <a:solidFill>
                  <a:schemeClr val="lt1"/>
                </a:solidFill>
              </a:rPr>
              <a:t>Todas las cartas poseen un tipo de rareza.</a:t>
            </a:r>
            <a:endParaRPr/>
          </a:p>
        </p:txBody>
      </p:sp>
      <p:pic>
        <p:nvPicPr>
          <p:cNvPr descr="Una caricatura de una persona&#10;&#10;Descripción generada automáticamente con confianza media" id="196" name="Google Shape;19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612" y="1781525"/>
            <a:ext cx="2541856" cy="35975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erfaz de usuario gráfica&#10;&#10;Descripción generada automáticamente" id="197" name="Google Shape;19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6978" y="1699900"/>
            <a:ext cx="2724727" cy="38543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en blanco y negro&#10;&#10;Descripción generada automáticamente con confianza media" id="198" name="Google Shape;198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95259" y="1283428"/>
            <a:ext cx="1486220" cy="14862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papalote, vuelo, luz&#10;&#10;Descripción generada automáticamente" id="199" name="Google Shape;199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1283428"/>
            <a:ext cx="1462379" cy="146237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6"/>
          <p:cNvSpPr txBox="1"/>
          <p:nvPr/>
        </p:nvSpPr>
        <p:spPr>
          <a:xfrm>
            <a:off x="696513" y="3997521"/>
            <a:ext cx="257605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rPr>
              <a:t>Agata, La aprendiz</a:t>
            </a:r>
            <a:endParaRPr/>
          </a:p>
        </p:txBody>
      </p:sp>
      <p:sp>
        <p:nvSpPr>
          <p:cNvPr id="201" name="Google Shape;201;p6"/>
          <p:cNvSpPr txBox="1"/>
          <p:nvPr/>
        </p:nvSpPr>
        <p:spPr>
          <a:xfrm>
            <a:off x="939764" y="4376002"/>
            <a:ext cx="199025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rPr>
              <a:t>Al momento de invocarla, un esbirro oponente se destruye</a:t>
            </a:r>
            <a:endParaRPr/>
          </a:p>
        </p:txBody>
      </p:sp>
      <p:pic>
        <p:nvPicPr>
          <p:cNvPr descr="Diagrama&#10;&#10;Descripción generada automáticamente" id="202" name="Google Shape;202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81479" y="1816682"/>
            <a:ext cx="2492176" cy="3527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erfaz de usuario gráfica&#10;&#10;Descripción generada automáticamente con confianza media" id="203" name="Google Shape;203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17191" y="1642971"/>
            <a:ext cx="2660496" cy="38746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en blanco y negro&#10;&#10;Descripción generada automáticamente con confianza media" id="204" name="Google Shape;204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97168" y="1285327"/>
            <a:ext cx="1486220" cy="148622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6"/>
          <p:cNvSpPr txBox="1"/>
          <p:nvPr/>
        </p:nvSpPr>
        <p:spPr>
          <a:xfrm>
            <a:off x="4065920" y="3953935"/>
            <a:ext cx="257605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rPr>
              <a:t>Asedio</a:t>
            </a:r>
            <a:endParaRPr/>
          </a:p>
        </p:txBody>
      </p:sp>
      <p:sp>
        <p:nvSpPr>
          <p:cNvPr id="206" name="Google Shape;206;p6"/>
          <p:cNvSpPr txBox="1"/>
          <p:nvPr/>
        </p:nvSpPr>
        <p:spPr>
          <a:xfrm>
            <a:off x="4187457" y="4338463"/>
            <a:ext cx="199025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rPr>
              <a:t>Tu oponente solo podrá jugar 1 carta por turno.</a:t>
            </a:r>
            <a:endParaRPr/>
          </a:p>
        </p:txBody>
      </p:sp>
      <p:pic>
        <p:nvPicPr>
          <p:cNvPr descr="Imagen que contiene dibujo&#10;&#10;Descripción generada automáticamente" id="207" name="Google Shape;207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081450" y="1130229"/>
            <a:ext cx="1269841" cy="12698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&#10;&#10;Descripción generada automáticamente" id="208" name="Google Shape;208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081450" y="3530287"/>
            <a:ext cx="1269841" cy="12698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caricatura de una persona&#10;&#10;Descripción generada automáticamente con confianza media" id="209" name="Google Shape;209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073897" y="2356186"/>
            <a:ext cx="1269841" cy="12698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&#10;&#10;Descripción generada automáticamente" id="210" name="Google Shape;210;p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087370" y="4699167"/>
            <a:ext cx="1269841" cy="126984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6"/>
          <p:cNvSpPr txBox="1"/>
          <p:nvPr/>
        </p:nvSpPr>
        <p:spPr>
          <a:xfrm>
            <a:off x="85809" y="5538863"/>
            <a:ext cx="3767064" cy="55108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ustria"/>
              <a:buNone/>
            </a:pPr>
            <a:r>
              <a:rPr lang="en-US" sz="18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Carta de Esbirro mágico</a:t>
            </a:r>
            <a:endParaRPr/>
          </a:p>
        </p:txBody>
      </p:sp>
      <p:sp>
        <p:nvSpPr>
          <p:cNvPr id="212" name="Google Shape;212;p6"/>
          <p:cNvSpPr txBox="1"/>
          <p:nvPr/>
        </p:nvSpPr>
        <p:spPr>
          <a:xfrm>
            <a:off x="3317346" y="5538863"/>
            <a:ext cx="3767064" cy="55108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ustria"/>
              <a:buNone/>
            </a:pPr>
            <a:r>
              <a:rPr lang="en-US" sz="18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Carta de Apoyo</a:t>
            </a:r>
            <a:endParaRPr/>
          </a:p>
        </p:txBody>
      </p:sp>
      <p:pic>
        <p:nvPicPr>
          <p:cNvPr descr="EscuelaIT Duoc UC - Escuela de Informática y Telecomunicaciones Duoc UC - Duoc  UC | LinkedIn" id="213" name="Google Shape;213;p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050594" y="0"/>
            <a:ext cx="3141406" cy="785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7"/>
          <p:cNvSpPr txBox="1"/>
          <p:nvPr/>
        </p:nvSpPr>
        <p:spPr>
          <a:xfrm>
            <a:off x="633743" y="609599"/>
            <a:ext cx="3413156" cy="5273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Objetivos específicos</a:t>
            </a:r>
            <a:endParaRPr sz="40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id="219" name="Google Shape;21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0641" y="609599"/>
            <a:ext cx="6889687" cy="5273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" name="Google Shape;220;p7"/>
          <p:cNvGrpSpPr/>
          <p:nvPr/>
        </p:nvGrpSpPr>
        <p:grpSpPr>
          <a:xfrm>
            <a:off x="4958257" y="887213"/>
            <a:ext cx="6309299" cy="4718447"/>
            <a:chOff x="0" y="0"/>
            <a:chExt cx="6309299" cy="4718447"/>
          </a:xfrm>
        </p:grpSpPr>
        <p:sp>
          <p:nvSpPr>
            <p:cNvPr id="221" name="Google Shape;221;p7"/>
            <p:cNvSpPr/>
            <p:nvPr/>
          </p:nvSpPr>
          <p:spPr>
            <a:xfrm>
              <a:off x="0" y="0"/>
              <a:ext cx="5047440" cy="1038058"/>
            </a:xfrm>
            <a:prstGeom prst="roundRect">
              <a:avLst>
                <a:gd fmla="val 10000" name="adj"/>
              </a:avLst>
            </a:prstGeom>
            <a:solidFill>
              <a:srgbClr val="D2B966"/>
            </a:solidFill>
            <a:ln cap="rnd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7"/>
            <p:cNvSpPr txBox="1"/>
            <p:nvPr/>
          </p:nvSpPr>
          <p:spPr>
            <a:xfrm>
              <a:off x="30404" y="30404"/>
              <a:ext cx="3839577" cy="977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Lustria"/>
                <a:buNone/>
              </a:pPr>
              <a:r>
                <a:rPr lang="en-US" sz="14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- Diseñar e Implementar la Arquitectura del Juego: Crear una estructura técnica que soporte el videojuego en PC, garantizando estabilidad, escalabilidad y rendimiento.</a:t>
              </a:r>
              <a:endParaRPr sz="14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endParaRPr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422723" y="1226796"/>
              <a:ext cx="5047440" cy="1038058"/>
            </a:xfrm>
            <a:prstGeom prst="roundRect">
              <a:avLst>
                <a:gd fmla="val 10000" name="adj"/>
              </a:avLst>
            </a:prstGeom>
            <a:solidFill>
              <a:srgbClr val="CAA858"/>
            </a:solidFill>
            <a:ln cap="rnd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7"/>
            <p:cNvSpPr txBox="1"/>
            <p:nvPr/>
          </p:nvSpPr>
          <p:spPr>
            <a:xfrm>
              <a:off x="453127" y="1257200"/>
              <a:ext cx="3889170" cy="977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Lustria"/>
                <a:buNone/>
              </a:pPr>
              <a:r>
                <a:rPr lang="en-US" sz="14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- Desarrollar el Sistema de Juego de Cartas: Implementar mecánicas de juego con cartas que tengan diferentes habilidades y estrategias para una experiencia equilibrada y atractiva.</a:t>
              </a:r>
              <a:endParaRPr sz="14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endParaRPr>
            </a:p>
          </p:txBody>
        </p:sp>
        <p:sp>
          <p:nvSpPr>
            <p:cNvPr id="225" name="Google Shape;225;p7"/>
            <p:cNvSpPr/>
            <p:nvPr/>
          </p:nvSpPr>
          <p:spPr>
            <a:xfrm>
              <a:off x="839136" y="2453592"/>
              <a:ext cx="5047440" cy="1038058"/>
            </a:xfrm>
            <a:prstGeom prst="roundRect">
              <a:avLst>
                <a:gd fmla="val 10000" name="adj"/>
              </a:avLst>
            </a:prstGeom>
            <a:solidFill>
              <a:srgbClr val="C3964A"/>
            </a:solidFill>
            <a:ln cap="rnd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7"/>
            <p:cNvSpPr txBox="1"/>
            <p:nvPr/>
          </p:nvSpPr>
          <p:spPr>
            <a:xfrm>
              <a:off x="869540" y="2483996"/>
              <a:ext cx="3895480" cy="977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Lustria"/>
                <a:buNone/>
              </a:pPr>
              <a:r>
                <a:rPr lang="en-US" sz="14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- Optimizar la Experiencia de Usuario: Asegurar una experiencia fluida en PC’s mediante pruebas y ajustes continuos en la interfaz y el rendimiento.</a:t>
              </a:r>
              <a:endParaRPr sz="14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endParaRPr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1261859" y="3680389"/>
              <a:ext cx="5047440" cy="1038058"/>
            </a:xfrm>
            <a:prstGeom prst="roundRect">
              <a:avLst>
                <a:gd fmla="val 10000" name="adj"/>
              </a:avLst>
            </a:prstGeom>
            <a:solidFill>
              <a:srgbClr val="B88440"/>
            </a:solidFill>
            <a:ln cap="rnd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7"/>
            <p:cNvSpPr txBox="1"/>
            <p:nvPr/>
          </p:nvSpPr>
          <p:spPr>
            <a:xfrm>
              <a:off x="1292263" y="3710793"/>
              <a:ext cx="3889170" cy="977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Lustria"/>
                <a:buNone/>
              </a:pPr>
              <a:r>
                <a:rPr lang="en-US" sz="14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- Desarrollar el Contenido del Juego: Crear contenido como cartas, diseño del campo de juego y diseño de la interfaz gráfica (GUI).</a:t>
              </a:r>
              <a:endParaRPr sz="14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endParaRPr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4372701" y="795058"/>
              <a:ext cx="674738" cy="674738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EFE6D2">
                <a:alpha val="89803"/>
              </a:srgbClr>
            </a:solidFill>
            <a:ln cap="rnd" cmpd="sng" w="15875">
              <a:solidFill>
                <a:srgbClr val="EFE6D2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7"/>
            <p:cNvSpPr txBox="1"/>
            <p:nvPr/>
          </p:nvSpPr>
          <p:spPr>
            <a:xfrm>
              <a:off x="4524517" y="795058"/>
              <a:ext cx="371106" cy="5077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0625" lIns="40625" spcFirstLastPara="1" rIns="40625" wrap="square" tIns="40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Lustria"/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endParaRPr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4795425" y="2021854"/>
              <a:ext cx="674738" cy="674738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EBDDCE">
                <a:alpha val="89803"/>
              </a:srgbClr>
            </a:solidFill>
            <a:ln cap="rnd" cmpd="sng" w="15875">
              <a:solidFill>
                <a:srgbClr val="EBDDCE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7"/>
            <p:cNvSpPr txBox="1"/>
            <p:nvPr/>
          </p:nvSpPr>
          <p:spPr>
            <a:xfrm>
              <a:off x="4947241" y="2021854"/>
              <a:ext cx="371106" cy="5077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0625" lIns="40625" spcFirstLastPara="1" rIns="40625" wrap="square" tIns="40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Lustria"/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endParaRPr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5211838" y="3248651"/>
              <a:ext cx="674738" cy="674738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E6D7CC">
                <a:alpha val="89803"/>
              </a:srgbClr>
            </a:solidFill>
            <a:ln cap="rnd" cmpd="sng" w="15875">
              <a:solidFill>
                <a:srgbClr val="E6D7CC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7"/>
            <p:cNvSpPr txBox="1"/>
            <p:nvPr/>
          </p:nvSpPr>
          <p:spPr>
            <a:xfrm>
              <a:off x="5363654" y="3248651"/>
              <a:ext cx="371106" cy="5077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0625" lIns="40625" spcFirstLastPara="1" rIns="40625" wrap="square" tIns="40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Lustria"/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8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ustria"/>
              <a:buNone/>
            </a:pPr>
            <a:r>
              <a:rPr lang="en-US">
                <a:solidFill>
                  <a:schemeClr val="lt1"/>
                </a:solidFill>
              </a:rPr>
              <a:t>Alcances del proyecto</a:t>
            </a:r>
            <a:endParaRPr/>
          </a:p>
        </p:txBody>
      </p:sp>
      <p:grpSp>
        <p:nvGrpSpPr>
          <p:cNvPr id="240" name="Google Shape;240;p8"/>
          <p:cNvGrpSpPr/>
          <p:nvPr/>
        </p:nvGrpSpPr>
        <p:grpSpPr>
          <a:xfrm>
            <a:off x="914400" y="1737113"/>
            <a:ext cx="10358388" cy="4048936"/>
            <a:chOff x="0" y="5150"/>
            <a:chExt cx="10358388" cy="4048936"/>
          </a:xfrm>
        </p:grpSpPr>
        <p:sp>
          <p:nvSpPr>
            <p:cNvPr id="241" name="Google Shape;241;p8"/>
            <p:cNvSpPr/>
            <p:nvPr/>
          </p:nvSpPr>
          <p:spPr>
            <a:xfrm>
              <a:off x="0" y="5150"/>
              <a:ext cx="10353675" cy="635127"/>
            </a:xfrm>
            <a:prstGeom prst="roundRect">
              <a:avLst>
                <a:gd fmla="val 1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192126" y="148053"/>
              <a:ext cx="349661" cy="34932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733913" y="5150"/>
              <a:ext cx="9597532" cy="6748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8"/>
            <p:cNvSpPr txBox="1"/>
            <p:nvPr/>
          </p:nvSpPr>
          <p:spPr>
            <a:xfrm>
              <a:off x="733913" y="5150"/>
              <a:ext cx="9597532" cy="6748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00" lIns="71400" spcFirstLastPara="1" rIns="71400" wrap="square" tIns="714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Lustria"/>
                <a:buNone/>
              </a:pPr>
              <a:r>
                <a:rPr lang="en-US" sz="14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Acceso Plataforma: El juego </a:t>
              </a:r>
              <a:r>
                <a:rPr lang="en-US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debe ser </a:t>
              </a:r>
              <a:r>
                <a:rPr lang="en-US" sz="14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accesible en PCs, compatible inicialmente con el sistema operativo Windows. La optimización del rendimiento será clave para garantizar una experiencia fluida en diferentes configuraciones de hardware.</a:t>
              </a:r>
              <a:endParaRPr sz="14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endParaRPr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0" y="848678"/>
              <a:ext cx="10353675" cy="635127"/>
            </a:xfrm>
            <a:prstGeom prst="roundRect">
              <a:avLst>
                <a:gd fmla="val 1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192126" y="991582"/>
              <a:ext cx="349661" cy="34932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733913" y="848678"/>
              <a:ext cx="9597532" cy="6748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8"/>
            <p:cNvSpPr txBox="1"/>
            <p:nvPr/>
          </p:nvSpPr>
          <p:spPr>
            <a:xfrm>
              <a:off x="733913" y="848678"/>
              <a:ext cx="9597532" cy="6748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00" lIns="71400" spcFirstLastPara="1" rIns="71400" wrap="square" tIns="714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Lustria"/>
                <a:buNone/>
              </a:pPr>
              <a:r>
                <a:rPr lang="en-US" sz="14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Interfaz de Usuario (GUI): La interfaz será intuitiva y amigable, con un diseño pensado tanto para jugadores casuales como competitivos. Se priorizará la facilidad de navegación y el acceso rápido a funciones clave.</a:t>
              </a:r>
              <a:endParaRPr sz="14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endParaRPr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0" y="1692207"/>
              <a:ext cx="10353675" cy="635127"/>
            </a:xfrm>
            <a:prstGeom prst="roundRect">
              <a:avLst>
                <a:gd fmla="val 1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192126" y="1835110"/>
              <a:ext cx="349661" cy="34932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733913" y="1692207"/>
              <a:ext cx="9597532" cy="6748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8"/>
            <p:cNvSpPr txBox="1"/>
            <p:nvPr/>
          </p:nvSpPr>
          <p:spPr>
            <a:xfrm>
              <a:off x="733913" y="1692207"/>
              <a:ext cx="9597532" cy="6748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00" lIns="71400" spcFirstLastPara="1" rIns="71400" wrap="square" tIns="714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Lustria"/>
                <a:buNone/>
              </a:pPr>
              <a:r>
                <a:rPr lang="en-US" sz="14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Sistema Multijugador: El sistema permitirá enfrentamientos en tiempo real entre dos jugadores. Será necesario un host local que sincronice las acciones de ambos en cada partida.</a:t>
              </a:r>
              <a:endParaRPr sz="14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endParaRPr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733913" y="2535735"/>
              <a:ext cx="9597532" cy="6748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4788" y="2515952"/>
              <a:ext cx="10353600" cy="635100"/>
            </a:xfrm>
            <a:prstGeom prst="roundRect">
              <a:avLst>
                <a:gd fmla="val 1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196914" y="2658855"/>
              <a:ext cx="349800" cy="3492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733913" y="3379264"/>
              <a:ext cx="9597532" cy="6748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8"/>
            <p:cNvSpPr txBox="1"/>
            <p:nvPr/>
          </p:nvSpPr>
          <p:spPr>
            <a:xfrm>
              <a:off x="738700" y="2515952"/>
              <a:ext cx="9597600" cy="67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00" lIns="71400" spcFirstLastPara="1" rIns="71400" wrap="square" tIns="714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Lustria"/>
                <a:buNone/>
              </a:pPr>
              <a:r>
                <a:rPr lang="en-US" sz="14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Permanencia de Datos: El </a:t>
              </a:r>
              <a:r>
                <a:rPr lang="en-US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módulo</a:t>
              </a:r>
              <a:r>
                <a:rPr lang="en-US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 guardará datos como el nombre del usuario y su contraseña, además del </a:t>
              </a:r>
              <a:r>
                <a:rPr lang="en-US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número</a:t>
              </a:r>
              <a:r>
                <a:rPr lang="en-US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 de partidas jugadas. </a:t>
              </a:r>
              <a:endParaRPr sz="14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endParaRPr>
            </a:p>
          </p:txBody>
        </p:sp>
      </p:grpSp>
      <p:pic>
        <p:nvPicPr>
          <p:cNvPr descr="EscuelaIT Duoc UC - Escuela de Informática y Telecomunicaciones Duoc UC - Duoc  UC | LinkedIn" id="258" name="Google Shape;258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050594" y="0"/>
            <a:ext cx="3141406" cy="785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9"/>
          <p:cNvSpPr txBox="1"/>
          <p:nvPr/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Limitaciones del proyecto</a:t>
            </a:r>
            <a:endParaRPr sz="40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grpSp>
        <p:nvGrpSpPr>
          <p:cNvPr id="264" name="Google Shape;264;p9"/>
          <p:cNvGrpSpPr/>
          <p:nvPr/>
        </p:nvGrpSpPr>
        <p:grpSpPr>
          <a:xfrm>
            <a:off x="1413965" y="2721560"/>
            <a:ext cx="9354543" cy="2240907"/>
            <a:chOff x="499565" y="828730"/>
            <a:chExt cx="9354543" cy="2240907"/>
          </a:xfrm>
        </p:grpSpPr>
        <p:sp>
          <p:nvSpPr>
            <p:cNvPr id="265" name="Google Shape;265;p9"/>
            <p:cNvSpPr/>
            <p:nvPr/>
          </p:nvSpPr>
          <p:spPr>
            <a:xfrm>
              <a:off x="1068074" y="828730"/>
              <a:ext cx="930286" cy="930286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499565" y="2095678"/>
              <a:ext cx="2067302" cy="9739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9"/>
            <p:cNvSpPr txBox="1"/>
            <p:nvPr/>
          </p:nvSpPr>
          <p:spPr>
            <a:xfrm>
              <a:off x="499565" y="2095678"/>
              <a:ext cx="2067302" cy="9739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ustria"/>
                <a:buNone/>
              </a:pPr>
              <a:r>
                <a:rPr b="1" i="0" lang="en-US" sz="11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Plazos de tiempo</a:t>
              </a:r>
              <a:r>
                <a:rPr b="0" i="0" lang="en-US" sz="11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: El </a:t>
              </a:r>
              <a:r>
                <a:rPr lang="en-US" sz="11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módulo</a:t>
              </a:r>
              <a:r>
                <a:rPr lang="en-US" sz="11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 debe ser completado dentro de</a:t>
              </a:r>
              <a:r>
                <a:rPr b="0" i="0" lang="en-US" sz="11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 un plazo de 3 meses desde el inicio del desarrollo.</a:t>
              </a:r>
              <a:endParaRPr sz="11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endParaRPr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3497154" y="828730"/>
              <a:ext cx="930286" cy="930286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2928646" y="2095678"/>
              <a:ext cx="2067302" cy="9739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9"/>
            <p:cNvSpPr txBox="1"/>
            <p:nvPr/>
          </p:nvSpPr>
          <p:spPr>
            <a:xfrm>
              <a:off x="2928646" y="2095678"/>
              <a:ext cx="2067302" cy="9739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ustria"/>
                <a:buNone/>
              </a:pPr>
              <a:r>
                <a:rPr b="1" i="0" lang="en-US" sz="11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Plataforma específica</a:t>
              </a:r>
              <a:r>
                <a:rPr b="0" i="0" lang="en-US" sz="11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: El </a:t>
              </a:r>
              <a:r>
                <a:rPr lang="en-US" sz="11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módulo</a:t>
              </a:r>
              <a:r>
                <a:rPr b="0" i="0" lang="en-US" sz="11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 debe estar optimizado para PC en el lanzamiento inicial.</a:t>
              </a:r>
              <a:endParaRPr sz="11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endParaRPr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5926234" y="828730"/>
              <a:ext cx="930286" cy="930286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9"/>
            <p:cNvSpPr/>
            <p:nvPr/>
          </p:nvSpPr>
          <p:spPr>
            <a:xfrm>
              <a:off x="5357726" y="2095678"/>
              <a:ext cx="2067302" cy="9739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9"/>
            <p:cNvSpPr txBox="1"/>
            <p:nvPr/>
          </p:nvSpPr>
          <p:spPr>
            <a:xfrm>
              <a:off x="5357726" y="2095678"/>
              <a:ext cx="2067302" cy="9739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ustria"/>
                <a:buNone/>
              </a:pPr>
              <a:r>
                <a:rPr b="1" i="0" lang="en-US" sz="11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Recursos limitados</a:t>
              </a:r>
              <a:r>
                <a:rPr b="0" i="0" lang="en-US" sz="11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: El proyecto cuenta con un equipo reducido y un presupuesto limitado, lo que impone restricciones en la complejidad y el alcance de las funcionalidades iniciales.</a:t>
              </a:r>
              <a:endParaRPr sz="11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endParaRPr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8355314" y="828730"/>
              <a:ext cx="930286" cy="930286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9"/>
            <p:cNvSpPr/>
            <p:nvPr/>
          </p:nvSpPr>
          <p:spPr>
            <a:xfrm>
              <a:off x="7786806" y="2095678"/>
              <a:ext cx="2067302" cy="9739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9"/>
            <p:cNvSpPr txBox="1"/>
            <p:nvPr/>
          </p:nvSpPr>
          <p:spPr>
            <a:xfrm>
              <a:off x="7786806" y="2095678"/>
              <a:ext cx="2067302" cy="9739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Lustria"/>
                <a:buNone/>
              </a:pPr>
              <a:r>
                <a:rPr b="1" i="0" lang="en-US" sz="11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Calidad gráfica</a:t>
              </a:r>
              <a:r>
                <a:rPr b="0" i="0" lang="en-US" sz="1100">
                  <a:solidFill>
                    <a:schemeClr val="lt1"/>
                  </a:solidFill>
                  <a:latin typeface="Lustria"/>
                  <a:ea typeface="Lustria"/>
                  <a:cs typeface="Lustria"/>
                  <a:sym typeface="Lustria"/>
                </a:rPr>
                <a:t>: Las animaciones y efectos visuales deben ser atractivos, pero no tan exigentes como para impactar el rendimiento en dispositivos de gama media o baja.</a:t>
              </a:r>
              <a:endParaRPr sz="11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Pizarra">
  <a:themeElements>
    <a:clrScheme name="Pizarra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2023-10-28T21:12:11Z</dcterms:created>
  <dc:creator>Gerardo Galan Cruz</dc:creator>
</cp:coreProperties>
</file>